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  <p:sldId id="265" r:id="rId9"/>
    <p:sldId id="266" r:id="rId10"/>
    <p:sldId id="264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1747D9-F628-99D3-3446-295B3550874D}" v="192" dt="2025-10-28T11:59:38.4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77" d="100"/>
          <a:sy n="77" d="100"/>
        </p:scale>
        <p:origin x="4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4889" y="1710128"/>
            <a:ext cx="8725724" cy="981780"/>
          </a:xfrm>
        </p:spPr>
        <p:txBody>
          <a:bodyPr/>
          <a:lstStyle/>
          <a:p>
            <a:r>
              <a:rPr lang="en-US" sz="5400" err="1"/>
              <a:t>Aboyne</a:t>
            </a:r>
            <a:r>
              <a:rPr lang="en-US" sz="5400" dirty="0"/>
              <a:t> Practice Services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2999380"/>
            <a:ext cx="8825658" cy="861420"/>
          </a:xfrm>
        </p:spPr>
        <p:txBody>
          <a:bodyPr>
            <a:normAutofit/>
          </a:bodyPr>
          <a:lstStyle/>
          <a:p>
            <a:r>
              <a:rPr lang="en-US" dirty="0"/>
              <a:t> Core work, additional services and future challenges </a:t>
            </a:r>
          </a:p>
          <a:p>
            <a:r>
              <a:rPr lang="en-US" dirty="0"/>
              <a:t>Aboyne Medical practice 2025</a:t>
            </a:r>
          </a:p>
        </p:txBody>
      </p:sp>
    </p:spTree>
    <p:extLst>
      <p:ext uri="{BB962C8B-B14F-4D97-AF65-F5344CB8AC3E}">
        <p14:creationId xmlns:p14="http://schemas.microsoft.com/office/powerpoint/2010/main" val="2299734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ACE37-9DE1-DA83-E912-C231FE9C5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BMA vs Scottish Government Formal dispute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9199C-676F-2594-900A-73626D66F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BMA data:</a:t>
            </a:r>
          </a:p>
          <a:p>
            <a:pPr>
              <a:buClr>
                <a:srgbClr val="8AD0D6"/>
              </a:buClr>
            </a:pPr>
            <a:r>
              <a:rPr lang="en-GB" dirty="0"/>
              <a:t>GP received 11% of NHS budget in 2008, dropped to 6.5% 2025</a:t>
            </a:r>
          </a:p>
          <a:p>
            <a:pPr>
              <a:buClr>
                <a:srgbClr val="8AD0D6"/>
              </a:buClr>
            </a:pPr>
            <a:r>
              <a:rPr lang="en-GB" dirty="0"/>
              <a:t>One GP per 1515 patients in 2013, rising to one GP per 1735 now</a:t>
            </a:r>
          </a:p>
          <a:p>
            <a:pPr>
              <a:buClr>
                <a:srgbClr val="8AD0D6"/>
              </a:buClr>
            </a:pPr>
            <a:endParaRPr lang="en-GB" dirty="0"/>
          </a:p>
          <a:p>
            <a:pPr>
              <a:buClr>
                <a:srgbClr val="8AD0D6"/>
              </a:buClr>
            </a:pPr>
            <a:r>
              <a:rPr lang="en-GB" dirty="0"/>
              <a:t>Formal Funding Dispute declared this year, Government have now offered this week to the BMA:</a:t>
            </a:r>
          </a:p>
          <a:p>
            <a:pPr>
              <a:buClr>
                <a:srgbClr val="8AD0D6"/>
              </a:buClr>
            </a:pPr>
            <a:r>
              <a:rPr lang="en-GB" b="1" dirty="0"/>
              <a:t>3 year investment plan to primary care of £531 Million</a:t>
            </a:r>
          </a:p>
          <a:p>
            <a:pPr>
              <a:buClr>
                <a:srgbClr val="8AD0D6"/>
              </a:buClr>
            </a:pPr>
            <a:r>
              <a:rPr lang="en-GB" dirty="0"/>
              <a:t>This is hoped to be the basis of stability for future services</a:t>
            </a:r>
          </a:p>
          <a:p>
            <a:pPr>
              <a:buClr>
                <a:srgbClr val="8AD0D6"/>
              </a:buClr>
            </a:pPr>
            <a:r>
              <a:rPr lang="en-GB" dirty="0"/>
              <a:t>Planned SNP "walk-in " clinic plans still remain-locations undeclared</a:t>
            </a:r>
          </a:p>
        </p:txBody>
      </p:sp>
    </p:spTree>
    <p:extLst>
      <p:ext uri="{BB962C8B-B14F-4D97-AF65-F5344CB8AC3E}">
        <p14:creationId xmlns:p14="http://schemas.microsoft.com/office/powerpoint/2010/main" val="6818437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3769D-6432-B540-1DC9-DE2854CC2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can we support each other?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4BF34-3708-04D1-846B-A29241012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b="1" dirty="0"/>
              <a:t>Community engagement</a:t>
            </a:r>
            <a:r>
              <a:rPr lang="en-GB" dirty="0"/>
              <a:t>:</a:t>
            </a:r>
            <a:endParaRPr lang="en-US" dirty="0"/>
          </a:p>
          <a:p>
            <a:pPr marL="0" indent="0">
              <a:buClr>
                <a:srgbClr val="8AD0D6"/>
              </a:buClr>
              <a:buNone/>
            </a:pPr>
            <a:r>
              <a:rPr lang="en-GB" dirty="0"/>
              <a:t>     Local groups,3rd sector organisations</a:t>
            </a:r>
            <a:endParaRPr lang="en-US"/>
          </a:p>
          <a:p>
            <a:pPr>
              <a:buClr>
                <a:srgbClr val="8AD0D6"/>
              </a:buClr>
            </a:pPr>
            <a:r>
              <a:rPr lang="en-GB" b="1" dirty="0"/>
              <a:t>Honest discussion and information sharing about the challenges and limitations faced by patients and GPs-here and now!</a:t>
            </a:r>
          </a:p>
          <a:p>
            <a:pPr>
              <a:buClr>
                <a:srgbClr val="8AD0D6"/>
              </a:buClr>
            </a:pPr>
            <a:r>
              <a:rPr lang="en-GB" b="1" dirty="0"/>
              <a:t>Cohesive approach for future service provision and local resilience by protecting what we have, and advocating for one another</a:t>
            </a:r>
          </a:p>
          <a:p>
            <a:pPr>
              <a:buClr>
                <a:srgbClr val="8AD0D6"/>
              </a:buClr>
            </a:pPr>
            <a:endParaRPr lang="en-GB" b="1" dirty="0"/>
          </a:p>
          <a:p>
            <a:pPr>
              <a:buClr>
                <a:srgbClr val="8AD0D6"/>
              </a:buClr>
            </a:pPr>
            <a:endParaRPr lang="en-GB" b="1" dirty="0"/>
          </a:p>
          <a:p>
            <a:pPr>
              <a:buClr>
                <a:srgbClr val="8AD0D6"/>
              </a:buClr>
            </a:pPr>
            <a:r>
              <a:rPr lang="en-GB" b="1" dirty="0"/>
              <a:t>PPG-BREADTH AND DEPTH OF VIEWS AND NEEDS-please join!</a:t>
            </a:r>
          </a:p>
        </p:txBody>
      </p:sp>
    </p:spTree>
    <p:extLst>
      <p:ext uri="{BB962C8B-B14F-4D97-AF65-F5344CB8AC3E}">
        <p14:creationId xmlns:p14="http://schemas.microsoft.com/office/powerpoint/2010/main" val="1405481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CADAA-9F22-8EEB-5B5C-73E8D112C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Routine GP schedule</a:t>
            </a:r>
            <a:br>
              <a:rPr lang="en-US" dirty="0"/>
            </a:br>
            <a:r>
              <a:rPr lang="en-US" dirty="0"/>
              <a:t>"Planned </a:t>
            </a:r>
            <a:r>
              <a:rPr lang="en-US" dirty="0" err="1"/>
              <a:t>Care"+"Continuity</a:t>
            </a:r>
            <a:r>
              <a:rPr lang="en-US" dirty="0"/>
              <a:t>"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4805B-9EE6-0DB0-EB8E-AC49B67F1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8am-review </a:t>
            </a:r>
            <a:r>
              <a:rPr lang="en-US" dirty="0" err="1"/>
              <a:t>Gmed</a:t>
            </a:r>
            <a:r>
              <a:rPr lang="en-US" dirty="0"/>
              <a:t> forms</a:t>
            </a:r>
          </a:p>
          <a:p>
            <a:pPr>
              <a:buClr>
                <a:srgbClr val="8AD0D6"/>
              </a:buClr>
            </a:pPr>
            <a:r>
              <a:rPr lang="en-US" dirty="0"/>
              <a:t>8.30am-11.45am-Morning surgery: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en-US" dirty="0"/>
              <a:t>     9 x 15 minutes face to face+ 6 x 10minute telephone</a:t>
            </a:r>
          </a:p>
          <a:p>
            <a:pPr>
              <a:buClr>
                <a:srgbClr val="8AD0D6"/>
              </a:buClr>
            </a:pPr>
            <a:r>
              <a:rPr lang="en-US" dirty="0"/>
              <a:t>Prescription signing</a:t>
            </a:r>
          </a:p>
          <a:p>
            <a:pPr>
              <a:buClr>
                <a:srgbClr val="8AD0D6"/>
              </a:buClr>
            </a:pPr>
            <a:r>
              <a:rPr lang="en-US" dirty="0" err="1"/>
              <a:t>Workflowed</a:t>
            </a:r>
            <a:r>
              <a:rPr lang="en-US" dirty="0"/>
              <a:t> hospital letters-and actions from these</a:t>
            </a:r>
          </a:p>
          <a:p>
            <a:pPr>
              <a:buClr>
                <a:srgbClr val="8AD0D6"/>
              </a:buClr>
            </a:pPr>
            <a:r>
              <a:rPr lang="en-US" dirty="0"/>
              <a:t>Lab results-action each</a:t>
            </a:r>
          </a:p>
          <a:p>
            <a:pPr>
              <a:buClr>
                <a:srgbClr val="8AD0D6"/>
              </a:buClr>
            </a:pPr>
            <a:r>
              <a:rPr lang="en-US" b="1" dirty="0"/>
              <a:t>Ward round if assigned day for this</a:t>
            </a:r>
          </a:p>
          <a:p>
            <a:pPr>
              <a:buClr>
                <a:srgbClr val="8AD0D6"/>
              </a:buClr>
            </a:pPr>
            <a:r>
              <a:rPr lang="en-US" dirty="0"/>
              <a:t>Home visits</a:t>
            </a:r>
          </a:p>
          <a:p>
            <a:pPr>
              <a:buClr>
                <a:srgbClr val="8AD0D6"/>
              </a:buClr>
            </a:pPr>
            <a:r>
              <a:rPr lang="en-US" dirty="0"/>
              <a:t>2.45pm-5.30pm-Afternoon surgery</a:t>
            </a:r>
          </a:p>
          <a:p>
            <a:pPr>
              <a:buClr>
                <a:srgbClr val="8AD0D6"/>
              </a:buClr>
            </a:pPr>
            <a:endParaRPr lang="en-US" dirty="0"/>
          </a:p>
          <a:p>
            <a:pPr marL="3657600" lvl="8" indent="0">
              <a:buClr>
                <a:srgbClr val="8AD0D6"/>
              </a:buCl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93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8E8B7-38EB-16EC-4C89-955F8B1BD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Daily Duty GP Schedule</a:t>
            </a:r>
            <a:br>
              <a:rPr lang="en-US" dirty="0"/>
            </a:br>
            <a:r>
              <a:rPr lang="en-US" dirty="0"/>
              <a:t>"Unplanned Care"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1DE9F-6999-18FE-2C54-0A1C033C4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08.00-Duty role begins-review of GMED forms</a:t>
            </a:r>
          </a:p>
          <a:p>
            <a:pPr>
              <a:buClr>
                <a:srgbClr val="8AD0D6"/>
              </a:buClr>
            </a:pPr>
            <a:r>
              <a:rPr lang="en-US" dirty="0"/>
              <a:t>08.30-Virtual Community ward meeting-DN/SWD/GP-case discussions</a:t>
            </a:r>
          </a:p>
          <a:p>
            <a:pPr>
              <a:buClr>
                <a:srgbClr val="8AD0D6"/>
              </a:buClr>
            </a:pPr>
            <a:r>
              <a:rPr lang="en-US" dirty="0"/>
              <a:t>08.00-13.00 and 13.00-18.00 duty sessions(different GP)</a:t>
            </a:r>
          </a:p>
          <a:p>
            <a:pPr>
              <a:buClr>
                <a:srgbClr val="8AD0D6"/>
              </a:buClr>
            </a:pPr>
            <a:r>
              <a:rPr lang="en-US" dirty="0"/>
              <a:t>Any telephone message taken by reception as "medically urgent" then called back by duty and assessed</a:t>
            </a:r>
          </a:p>
          <a:p>
            <a:pPr>
              <a:buClr>
                <a:srgbClr val="8AD0D6"/>
              </a:buClr>
            </a:pPr>
            <a:r>
              <a:rPr lang="en-US" dirty="0"/>
              <a:t>If needing seen can be own duty surgery that session or few single "GP use only" slots-one for each other GP to be used by duty if know patient better</a:t>
            </a:r>
          </a:p>
          <a:p>
            <a:pPr>
              <a:buClr>
                <a:srgbClr val="8AD0D6"/>
              </a:buClr>
            </a:pPr>
            <a:r>
              <a:rPr lang="en-US" b="1" dirty="0"/>
              <a:t>Responsible for any urgent ward needs until 1pm</a:t>
            </a:r>
          </a:p>
        </p:txBody>
      </p:sp>
    </p:spTree>
    <p:extLst>
      <p:ext uri="{BB962C8B-B14F-4D97-AF65-F5344CB8AC3E}">
        <p14:creationId xmlns:p14="http://schemas.microsoft.com/office/powerpoint/2010/main" val="1705849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517EB-E2AA-A3A1-9128-11E92B958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Chronic disease registers and reviews-annually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73C49-F77C-5A10-5F1B-0BCE21732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Diabetes</a:t>
            </a:r>
          </a:p>
          <a:p>
            <a:pPr>
              <a:buClr>
                <a:srgbClr val="8AD0D6"/>
              </a:buClr>
            </a:pPr>
            <a:r>
              <a:rPr lang="en-US" dirty="0"/>
              <a:t>Stroke</a:t>
            </a:r>
          </a:p>
          <a:p>
            <a:pPr>
              <a:buClr>
                <a:srgbClr val="8AD0D6"/>
              </a:buClr>
            </a:pPr>
            <a:r>
              <a:rPr lang="en-US" dirty="0"/>
              <a:t>Hypertension</a:t>
            </a:r>
          </a:p>
          <a:p>
            <a:pPr>
              <a:buClr>
                <a:srgbClr val="8AD0D6"/>
              </a:buClr>
            </a:pPr>
            <a:r>
              <a:rPr lang="en-US" dirty="0"/>
              <a:t>Epilepsy</a:t>
            </a:r>
          </a:p>
          <a:p>
            <a:pPr>
              <a:buClr>
                <a:srgbClr val="8AD0D6"/>
              </a:buClr>
            </a:pPr>
            <a:r>
              <a:rPr lang="en-US" dirty="0"/>
              <a:t>Coronary Heart Disease</a:t>
            </a:r>
          </a:p>
          <a:p>
            <a:pPr>
              <a:buClr>
                <a:srgbClr val="8AD0D6"/>
              </a:buClr>
            </a:pPr>
            <a:r>
              <a:rPr lang="en-US" dirty="0"/>
              <a:t>Chronic Obstructive Airways Disease</a:t>
            </a:r>
          </a:p>
          <a:p>
            <a:pPr>
              <a:buClr>
                <a:srgbClr val="8AD0D6"/>
              </a:buClr>
            </a:pPr>
            <a:r>
              <a:rPr lang="en-US" dirty="0"/>
              <a:t>Dementia</a:t>
            </a:r>
          </a:p>
          <a:p>
            <a:pPr>
              <a:buClr>
                <a:srgbClr val="8AD0D6"/>
              </a:buClr>
            </a:pPr>
            <a:endParaRPr lang="en-US" dirty="0"/>
          </a:p>
          <a:p>
            <a:pPr>
              <a:buClr>
                <a:srgbClr val="8AD0D6"/>
              </a:buClr>
            </a:pPr>
            <a:r>
              <a:rPr lang="en-US" dirty="0"/>
              <a:t>Bloods/</a:t>
            </a:r>
            <a:r>
              <a:rPr lang="en-US" dirty="0" err="1"/>
              <a:t>ecgs</a:t>
            </a:r>
            <a:r>
              <a:rPr lang="en-US" dirty="0"/>
              <a:t>/bp/meds review + GP review if needed</a:t>
            </a:r>
          </a:p>
        </p:txBody>
      </p:sp>
    </p:spTree>
    <p:extLst>
      <p:ext uri="{BB962C8B-B14F-4D97-AF65-F5344CB8AC3E}">
        <p14:creationId xmlns:p14="http://schemas.microsoft.com/office/powerpoint/2010/main" val="1381868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EDC3E-396A-7AC8-2374-1AB1309EF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Additional(Enhanced) Services</a:t>
            </a:r>
            <a:br>
              <a:rPr lang="en-US" dirty="0"/>
            </a:br>
            <a:r>
              <a:rPr lang="en-US" dirty="0"/>
              <a:t>provided in Aboyne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4C0EC-BE36-E1BD-3506-D433B1BC3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/>
              <a:t>Palliative care</a:t>
            </a:r>
          </a:p>
          <a:p>
            <a:pPr>
              <a:buClr>
                <a:srgbClr val="8AD0D6"/>
              </a:buClr>
            </a:pPr>
            <a:r>
              <a:rPr lang="en-US"/>
              <a:t>Minor Surgery(HS)</a:t>
            </a:r>
          </a:p>
          <a:p>
            <a:pPr>
              <a:buClr>
                <a:srgbClr val="8AD0D6"/>
              </a:buClr>
            </a:pPr>
            <a:r>
              <a:rPr lang="en-US" dirty="0"/>
              <a:t>Contraceptive Implants</a:t>
            </a:r>
          </a:p>
          <a:p>
            <a:pPr>
              <a:buClr>
                <a:srgbClr val="8AD0D6"/>
              </a:buClr>
            </a:pPr>
            <a:r>
              <a:rPr lang="en-US" dirty="0"/>
              <a:t>Coil fitting</a:t>
            </a:r>
          </a:p>
          <a:p>
            <a:pPr>
              <a:buClr>
                <a:srgbClr val="8AD0D6"/>
              </a:buClr>
            </a:pPr>
            <a:r>
              <a:rPr lang="en-US" dirty="0"/>
              <a:t>Ring pessary fitting</a:t>
            </a:r>
          </a:p>
          <a:p>
            <a:pPr>
              <a:buClr>
                <a:srgbClr val="8AD0D6"/>
              </a:buClr>
            </a:pPr>
            <a:r>
              <a:rPr lang="en-US" dirty="0"/>
              <a:t>Joint Injections(shoulders/knees)</a:t>
            </a:r>
          </a:p>
          <a:p>
            <a:pPr>
              <a:buClr>
                <a:srgbClr val="8AD0D6"/>
              </a:buClr>
            </a:pPr>
            <a:r>
              <a:rPr lang="en-US"/>
              <a:t>Extended Hours access(later times)</a:t>
            </a:r>
            <a:endParaRPr lang="en-US" dirty="0"/>
          </a:p>
          <a:p>
            <a:pPr>
              <a:buClr>
                <a:srgbClr val="8AD0D6"/>
              </a:buClr>
            </a:pPr>
            <a:r>
              <a:rPr lang="en-US" dirty="0"/>
              <a:t>High risk medication monitoring(</a:t>
            </a:r>
            <a:r>
              <a:rPr lang="en-US" dirty="0" err="1"/>
              <a:t>eg</a:t>
            </a:r>
            <a:r>
              <a:rPr lang="en-US" dirty="0"/>
              <a:t> rheumatoid/colitis)</a:t>
            </a:r>
          </a:p>
          <a:p>
            <a:pPr>
              <a:buClr>
                <a:srgbClr val="8AD0D6"/>
              </a:buClr>
            </a:pPr>
            <a:r>
              <a:rPr lang="en-US"/>
              <a:t>Drug misuse care</a:t>
            </a:r>
            <a:endParaRPr lang="en-US" dirty="0"/>
          </a:p>
          <a:p>
            <a:pPr>
              <a:buClr>
                <a:srgbClr val="8AD0D6"/>
              </a:buClr>
            </a:pPr>
            <a:r>
              <a:rPr lang="en-US" dirty="0"/>
              <a:t>Care Home medical cover</a:t>
            </a:r>
          </a:p>
          <a:p>
            <a:pPr>
              <a:buClr>
                <a:srgbClr val="8AD0D6"/>
              </a:buClr>
            </a:pPr>
            <a:r>
              <a:rPr lang="en-US" dirty="0"/>
              <a:t>Anticoagulant monitoring</a:t>
            </a:r>
          </a:p>
          <a:p>
            <a:pPr>
              <a:buClr>
                <a:srgbClr val="8AD0D6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753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BA372-6AA1-EB40-CC4B-45E1C7ABD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GP Roles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9862A4-1336-49DA-89B7-6945CB5D5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Training Practice-ST1-ST3 </a:t>
            </a:r>
            <a:r>
              <a:rPr lang="en-US" dirty="0" err="1"/>
              <a:t>programme</a:t>
            </a:r>
            <a:r>
              <a:rPr lang="en-US" dirty="0"/>
              <a:t>-Dr Carroll/Dr Taylor/Dr Wisely</a:t>
            </a:r>
          </a:p>
          <a:p>
            <a:pPr>
              <a:buClr>
                <a:srgbClr val="8AD0D6"/>
              </a:buClr>
            </a:pPr>
            <a:r>
              <a:rPr lang="en-US" dirty="0"/>
              <a:t>Aberdeen University Students-Dr Wisely</a:t>
            </a:r>
          </a:p>
          <a:p>
            <a:pPr>
              <a:buClr>
                <a:srgbClr val="8AD0D6"/>
              </a:buClr>
            </a:pPr>
            <a:r>
              <a:rPr lang="en-US" dirty="0"/>
              <a:t>Minor Surgery/HMD-Dr Shearer</a:t>
            </a:r>
          </a:p>
          <a:p>
            <a:pPr>
              <a:buClr>
                <a:srgbClr val="8AD0D6"/>
              </a:buClr>
            </a:pPr>
            <a:r>
              <a:rPr lang="en-US" dirty="0"/>
              <a:t>Dementia Fellow/Lead-Dr Brynes</a:t>
            </a:r>
          </a:p>
          <a:p>
            <a:pPr>
              <a:buClr>
                <a:srgbClr val="8AD0D6"/>
              </a:buClr>
            </a:pPr>
            <a:r>
              <a:rPr lang="en-US" dirty="0"/>
              <a:t>Cluster Quality Lead(Marr)-Dr Grandison</a:t>
            </a:r>
          </a:p>
          <a:p>
            <a:pPr>
              <a:buClr>
                <a:srgbClr val="8AD0D6"/>
              </a:buClr>
            </a:pPr>
            <a:r>
              <a:rPr lang="en-US" dirty="0"/>
              <a:t>Weekly meetings-ALL:</a:t>
            </a:r>
          </a:p>
          <a:p>
            <a:pPr marL="0" indent="0">
              <a:buClr>
                <a:srgbClr val="8AD0D6"/>
              </a:buClr>
              <a:buNone/>
            </a:pPr>
            <a:r>
              <a:rPr lang="en-US" dirty="0"/>
              <a:t>Palliative care/Child Protection/Practice meeting/Clinical meeting</a:t>
            </a:r>
          </a:p>
          <a:p>
            <a:pPr>
              <a:buClr>
                <a:srgbClr val="8AD0D6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239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1B8B0-D2BD-CD33-EE86-0D8ADCFF2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Services removed from the Surgery and provided regionally-from 2018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197BB-0634-E1BE-36F0-9074C8230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Clr>
                <a:srgbClr val="1E5155">
                  <a:lumMod val="40000"/>
                  <a:lumOff val="60000"/>
                </a:srgbClr>
              </a:buClr>
              <a:buNone/>
            </a:pPr>
            <a:r>
              <a:rPr lang="en-GB" dirty="0"/>
              <a:t> Funding redirected to these roles</a:t>
            </a:r>
            <a:endParaRPr lang="en-US" dirty="0"/>
          </a:p>
          <a:p>
            <a:pPr>
              <a:buClr>
                <a:srgbClr val="8AD0D6"/>
              </a:buClr>
            </a:pPr>
            <a:r>
              <a:rPr lang="en-GB" b="1" dirty="0"/>
              <a:t>Never suited to rural areas-no flexibility allowed-"national model" </a:t>
            </a:r>
          </a:p>
          <a:p>
            <a:pPr>
              <a:buClr>
                <a:srgbClr val="8AD0D6"/>
              </a:buClr>
            </a:pPr>
            <a:r>
              <a:rPr lang="en-GB" b="1" dirty="0"/>
              <a:t>Frustration for patients and GPs</a:t>
            </a:r>
          </a:p>
          <a:p>
            <a:pPr>
              <a:buClr>
                <a:srgbClr val="8AD0D6"/>
              </a:buClr>
            </a:pPr>
            <a:r>
              <a:rPr lang="en-GB" dirty="0"/>
              <a:t>Inability to recruit enough staff to roles in Grampian</a:t>
            </a:r>
            <a:endParaRPr lang="en-US" dirty="0"/>
          </a:p>
          <a:p>
            <a:pPr>
              <a:buClr>
                <a:srgbClr val="8AD0D6"/>
              </a:buClr>
            </a:pPr>
            <a:r>
              <a:rPr lang="en-GB" dirty="0"/>
              <a:t>Funding underspent, </a:t>
            </a:r>
            <a:r>
              <a:rPr lang="en-GB" b="1" dirty="0"/>
              <a:t>then removed</a:t>
            </a:r>
            <a:r>
              <a:rPr lang="en-GB" dirty="0"/>
              <a:t> as a result by SG</a:t>
            </a:r>
            <a:endParaRPr lang="en-US" dirty="0"/>
          </a:p>
          <a:p>
            <a:pPr>
              <a:buClr>
                <a:srgbClr val="8AD0D6"/>
              </a:buClr>
            </a:pPr>
            <a:endParaRPr lang="en-US" dirty="0"/>
          </a:p>
          <a:p>
            <a:pPr>
              <a:buClr>
                <a:srgbClr val="8AD0D6"/>
              </a:buClr>
            </a:pPr>
            <a:r>
              <a:rPr lang="en-US" dirty="0"/>
              <a:t>Minor Injuries</a:t>
            </a:r>
          </a:p>
          <a:p>
            <a:pPr>
              <a:buClr>
                <a:srgbClr val="8AD0D6"/>
              </a:buClr>
            </a:pPr>
            <a:r>
              <a:rPr lang="en-US" dirty="0"/>
              <a:t>Vaccinations</a:t>
            </a:r>
          </a:p>
          <a:p>
            <a:pPr>
              <a:buClr>
                <a:srgbClr val="8AD0D6"/>
              </a:buClr>
            </a:pPr>
            <a:r>
              <a:rPr lang="en-US" dirty="0"/>
              <a:t>Secondary care blood tests(ordered by hospital for consultants)</a:t>
            </a:r>
          </a:p>
          <a:p>
            <a:pPr>
              <a:buClr>
                <a:srgbClr val="8AD0D6"/>
              </a:buClr>
            </a:pPr>
            <a:r>
              <a:rPr lang="en-US" dirty="0"/>
              <a:t>GP as First contact for musculoskeletal consultation(FCP instead)</a:t>
            </a:r>
          </a:p>
          <a:p>
            <a:pPr>
              <a:buClr>
                <a:srgbClr val="8AD0D6"/>
              </a:buClr>
            </a:pPr>
            <a:r>
              <a:rPr lang="en-US" dirty="0"/>
              <a:t>Urgent home visits(UCP when able as cover 3 practices locally)</a:t>
            </a:r>
          </a:p>
          <a:p>
            <a:pPr>
              <a:buClr>
                <a:srgbClr val="8AD0D6"/>
              </a:buClr>
            </a:pPr>
            <a:r>
              <a:rPr lang="en-US" dirty="0"/>
              <a:t>Pharmacotherapy work(Pharmacist remotely for non urgent)</a:t>
            </a:r>
          </a:p>
          <a:p>
            <a:pPr>
              <a:buClr>
                <a:srgbClr val="8AD0D6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53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07BD8-EC92-FD55-EDF4-03558C3B9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524" y="387028"/>
            <a:ext cx="9365310" cy="691082"/>
          </a:xfrm>
        </p:spPr>
        <p:txBody>
          <a:bodyPr/>
          <a:lstStyle/>
          <a:p>
            <a:r>
              <a:rPr lang="en-GB" dirty="0"/>
              <a:t>Challenges faced in recent years</a:t>
            </a:r>
            <a:endParaRPr lang="en-GB" dirty="0">
              <a:solidFill>
                <a:srgbClr val="000000"/>
              </a:solidFill>
            </a:endParaRPr>
          </a:p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4C947-57C0-D6A5-79AD-68509D86F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864" y="2066056"/>
            <a:ext cx="10378575" cy="401155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b="1" dirty="0">
                <a:ea typeface="+mj-lt"/>
                <a:cs typeface="+mj-lt"/>
              </a:rPr>
              <a:t>Decreasing</a:t>
            </a:r>
            <a:r>
              <a:rPr lang="en-GB" dirty="0">
                <a:ea typeface="+mj-lt"/>
                <a:cs typeface="+mj-lt"/>
              </a:rPr>
              <a:t> number of practices(18% drop since 2007) </a:t>
            </a:r>
            <a:endParaRPr lang="en-US" dirty="0"/>
          </a:p>
          <a:p>
            <a:pPr>
              <a:buClr>
                <a:srgbClr val="8AD0D6"/>
              </a:buClr>
            </a:pPr>
            <a:r>
              <a:rPr lang="en-GB" b="1" dirty="0">
                <a:ea typeface="+mj-lt"/>
                <a:cs typeface="+mj-lt"/>
              </a:rPr>
              <a:t>Reduced</a:t>
            </a:r>
            <a:r>
              <a:rPr lang="en-GB" dirty="0">
                <a:ea typeface="+mj-lt"/>
                <a:cs typeface="+mj-lt"/>
              </a:rPr>
              <a:t> GP headcount( 5.3% drop since 2012) .</a:t>
            </a:r>
            <a:endParaRPr lang="en-GB" dirty="0"/>
          </a:p>
          <a:p>
            <a:pPr>
              <a:buClr>
                <a:srgbClr val="8AD0D6"/>
              </a:buClr>
            </a:pPr>
            <a:r>
              <a:rPr lang="en-GB" b="1" dirty="0"/>
              <a:t>Increased</a:t>
            </a:r>
            <a:r>
              <a:rPr lang="en-GB" dirty="0"/>
              <a:t> average patients per GP by 15% in 8 years</a:t>
            </a:r>
          </a:p>
          <a:p>
            <a:pPr>
              <a:buClr>
                <a:srgbClr val="8AD0D6"/>
              </a:buClr>
            </a:pPr>
            <a:r>
              <a:rPr lang="en-GB" b="1" dirty="0"/>
              <a:t>Increased</a:t>
            </a:r>
            <a:r>
              <a:rPr lang="en-GB" dirty="0"/>
              <a:t> proportion of Grampian population are over 65(19%) compared to Scotland average</a:t>
            </a:r>
          </a:p>
          <a:p>
            <a:pPr>
              <a:buClr>
                <a:srgbClr val="8AD0D6"/>
              </a:buClr>
            </a:pPr>
            <a:r>
              <a:rPr lang="en-GB" b="1" dirty="0"/>
              <a:t>Multi-morbidity</a:t>
            </a:r>
            <a:r>
              <a:rPr lang="en-GB" dirty="0"/>
              <a:t>-Majority of Grampian patients over 75 have 3 or more chronic conditions</a:t>
            </a:r>
          </a:p>
          <a:p>
            <a:pPr>
              <a:buClr>
                <a:srgbClr val="8AD0D6"/>
              </a:buClr>
            </a:pPr>
            <a:endParaRPr lang="en-GB"/>
          </a:p>
          <a:p>
            <a:pPr marL="0" indent="0">
              <a:buClr>
                <a:srgbClr val="8AD0D6"/>
              </a:buClr>
              <a:buNone/>
            </a:pPr>
            <a:endParaRPr lang="en-GB"/>
          </a:p>
          <a:p>
            <a:pPr>
              <a:buClr>
                <a:srgbClr val="8AD0D6"/>
              </a:buClr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8299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38A1D-ECFE-BEA0-6684-585886A5E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Challenges to face in the future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FD417-4487-816F-F769-CEA5F164A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sz="1900" b="1" dirty="0"/>
              <a:t>Recruitment</a:t>
            </a:r>
            <a:r>
              <a:rPr lang="en-GB" sz="1900" dirty="0"/>
              <a:t>-morale low ,new GPs increasingly part time, reduced numbers WTE GPs</a:t>
            </a:r>
          </a:p>
          <a:p>
            <a:pPr>
              <a:buClr>
                <a:srgbClr val="8AD0D6"/>
              </a:buClr>
            </a:pPr>
            <a:r>
              <a:rPr lang="en-GB" sz="1900" dirty="0"/>
              <a:t>Role as a GP Partner remains very unattractive to new GPs</a:t>
            </a:r>
          </a:p>
          <a:p>
            <a:pPr>
              <a:buClr>
                <a:srgbClr val="8AD0D6"/>
              </a:buClr>
            </a:pPr>
            <a:r>
              <a:rPr lang="en-GB" sz="1900" dirty="0"/>
              <a:t>Practices returning NHS contracts-"amalgamating" or Transfer to "2C" status(health board run) increasing-now 7.2%</a:t>
            </a:r>
          </a:p>
          <a:p>
            <a:pPr>
              <a:buClr>
                <a:srgbClr val="8AD0D6"/>
              </a:buClr>
            </a:pPr>
            <a:r>
              <a:rPr lang="en-GB" sz="1900" dirty="0"/>
              <a:t>3 out of 8 Practices in Marr have already moved this direction</a:t>
            </a:r>
            <a:endParaRPr lang="en-US" sz="1900" dirty="0"/>
          </a:p>
          <a:p>
            <a:pPr>
              <a:buClr>
                <a:srgbClr val="8AD0D6"/>
              </a:buClr>
            </a:pPr>
            <a:r>
              <a:rPr lang="en-GB" sz="1900" dirty="0"/>
              <a:t>Population changes and expectations on the NHS increase </a:t>
            </a:r>
            <a:endParaRPr lang="en-US" sz="1900" dirty="0"/>
          </a:p>
          <a:p>
            <a:pPr>
              <a:buClr>
                <a:srgbClr val="8AD0D6"/>
              </a:buClr>
            </a:pPr>
            <a:r>
              <a:rPr lang="en-GB" b="1" dirty="0"/>
              <a:t>Political issues.</a:t>
            </a:r>
            <a:r>
              <a:rPr lang="en-GB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8857098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333</Words>
  <Application>Microsoft Office PowerPoint</Application>
  <PresentationFormat>Widescreen</PresentationFormat>
  <Paragraphs>94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</vt:lpstr>
      <vt:lpstr>Aboyne Practice Services</vt:lpstr>
      <vt:lpstr>Daily Routine GP schedule "Planned Care"+"Continuity"</vt:lpstr>
      <vt:lpstr>Daily Duty GP Schedule "Unplanned Care" </vt:lpstr>
      <vt:lpstr>Chronic disease registers and reviews-annually</vt:lpstr>
      <vt:lpstr>Additional(Enhanced) Services provided in Aboyne</vt:lpstr>
      <vt:lpstr>Additional GP Roles</vt:lpstr>
      <vt:lpstr>Services removed from the Surgery and provided regionally-from 2018 </vt:lpstr>
      <vt:lpstr>Challenges faced in recent years </vt:lpstr>
      <vt:lpstr>Challenges to face in the future</vt:lpstr>
      <vt:lpstr>BMA vs Scottish Government Formal dispute 2025</vt:lpstr>
      <vt:lpstr>How can we support each other?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Kerry Donaldson (NHS Grampian)</dc:creator>
  <cp:lastModifiedBy>Mark Grandison (NHS Grampian)</cp:lastModifiedBy>
  <cp:revision>552</cp:revision>
  <dcterms:created xsi:type="dcterms:W3CDTF">2024-05-08T13:26:09Z</dcterms:created>
  <dcterms:modified xsi:type="dcterms:W3CDTF">2025-10-28T12:04:49Z</dcterms:modified>
</cp:coreProperties>
</file>